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sldIdLst>
    <p:sldId id="256" r:id="rId3"/>
    <p:sldId id="258" r:id="rId4"/>
    <p:sldId id="257" r:id="rId5"/>
    <p:sldId id="260" r:id="rId6"/>
    <p:sldId id="264" r:id="rId7"/>
    <p:sldId id="261" r:id="rId8"/>
    <p:sldId id="262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840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15E003-2674-407E-8AA7-B06EE6F9E10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568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26CD6-3455-4D29-B170-6EA1A98DA19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737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D13FC5-D13A-40C9-BA3C-EFDE3F13EB5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1155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F0E11-8794-4184-A3A1-13B51634C5C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871056"/>
      </p:ext>
    </p:extLst>
  </p:cSld>
  <p:clrMapOvr>
    <a:masterClrMapping/>
  </p:clrMapOvr>
  <p:transition spd="med">
    <p:newsfla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54E6-AA22-4EB6-8EAF-41F769C98776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47219-9821-4831-8E10-559CCBA2A0CA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54E6-AA22-4EB6-8EAF-41F769C98776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47219-9821-4831-8E10-559CCBA2A0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54E6-AA22-4EB6-8EAF-41F769C98776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47219-9821-4831-8E10-559CCBA2A0CA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54E6-AA22-4EB6-8EAF-41F769C98776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47219-9821-4831-8E10-559CCBA2A0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54E6-AA22-4EB6-8EAF-41F769C98776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47219-9821-4831-8E10-559CCBA2A0CA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54E6-AA22-4EB6-8EAF-41F769C98776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47219-9821-4831-8E10-559CCBA2A0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54E6-AA22-4EB6-8EAF-41F769C98776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47219-9821-4831-8E10-559CCBA2A0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89A9F-D512-401A-BECF-F676F53E352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3388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54E6-AA22-4EB6-8EAF-41F769C98776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47219-9821-4831-8E10-559CCBA2A0CA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54E6-AA22-4EB6-8EAF-41F769C98776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47219-9821-4831-8E10-559CCBA2A0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54E6-AA22-4EB6-8EAF-41F769C98776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47219-9821-4831-8E10-559CCBA2A0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54E6-AA22-4EB6-8EAF-41F769C98776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47219-9821-4831-8E10-559CCBA2A0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95E34F-EA86-4DCE-8248-4EF41A00234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414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4FC654-923E-40AE-8994-C05C1FFC09F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54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A6C34-1839-4B05-8F86-0D2237242C4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969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8FF6F-363C-4789-A478-B931C9E9D94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665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24B63-926B-4E17-84CF-28212F0107F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53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E883B-9654-4431-A8A7-2F4693959D9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528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BEE12-0D0F-4ADE-B111-12EADF1200F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300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DBAA2A-2F4F-4A33-85F6-E06CC22F0661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128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0AE54E6-AA22-4EB6-8EAF-41F769C98776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5747219-9821-4831-8E10-559CCBA2A0C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Каких детей мы называем </a:t>
            </a:r>
            <a:br>
              <a:rPr lang="ru-RU" dirty="0" smtClean="0"/>
            </a:br>
            <a:r>
              <a:rPr lang="ru-RU" dirty="0" smtClean="0"/>
              <a:t>«ДЕТИ С ОВЗ»?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Дети с ограниченными возможностями здоровья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6327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Слова-синонимы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"дети с проблемами", </a:t>
            </a:r>
          </a:p>
          <a:p>
            <a:r>
              <a:rPr lang="ru-RU" dirty="0" smtClean="0"/>
              <a:t>"дети с особыми нуждами", </a:t>
            </a:r>
          </a:p>
          <a:p>
            <a:r>
              <a:rPr lang="ru-RU" dirty="0" smtClean="0"/>
              <a:t>"нетипичные дети", </a:t>
            </a:r>
          </a:p>
          <a:p>
            <a:r>
              <a:rPr lang="ru-RU" dirty="0" smtClean="0"/>
              <a:t>"дети с трудностями в обучении", </a:t>
            </a:r>
          </a:p>
          <a:p>
            <a:r>
              <a:rPr lang="ru-RU" dirty="0" smtClean="0"/>
              <a:t>"аномальные дети", </a:t>
            </a:r>
          </a:p>
          <a:p>
            <a:r>
              <a:rPr lang="ru-RU" dirty="0" smtClean="0"/>
              <a:t>"исключительные дети".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9998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Рабочее определение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Дети с ограниченными возможностями - это дети, имеющие различные отклонения психического или физического плана, которые обусловливают нарушения общего развития, не позволяющие детям вести полноценную жизнь.</a:t>
            </a:r>
          </a:p>
          <a:p>
            <a:r>
              <a:rPr lang="ru-RU" dirty="0" smtClean="0"/>
              <a:t>Дети с ограниченными возможностями здоровья – это дети, состояние здоровья которых препятствует освоению образовательных программ вне специальных условий обучения и воспитания.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2469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Дети с ОВЗ </a:t>
            </a:r>
            <a:br>
              <a:rPr lang="ru-RU" dirty="0" smtClean="0"/>
            </a:br>
            <a:r>
              <a:rPr lang="ru-RU" sz="3100" dirty="0" smtClean="0"/>
              <a:t>(по классификации </a:t>
            </a:r>
            <a:r>
              <a:rPr lang="ru-RU" sz="3100" dirty="0" err="1" smtClean="0"/>
              <a:t>В.А.Лапшина</a:t>
            </a:r>
            <a:r>
              <a:rPr lang="ru-RU" sz="3100" dirty="0" smtClean="0"/>
              <a:t> и </a:t>
            </a:r>
            <a:r>
              <a:rPr lang="ru-RU" sz="3100" dirty="0" err="1" smtClean="0"/>
              <a:t>Б.П.Пузанова</a:t>
            </a:r>
            <a:r>
              <a:rPr lang="ru-RU" sz="3100" dirty="0" smtClean="0"/>
              <a:t>)</a:t>
            </a: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Дети с нарушением слуха (глухие, слабослышащие, позднооглохшие);</a:t>
            </a:r>
          </a:p>
          <a:p>
            <a:r>
              <a:rPr lang="ru-RU" dirty="0" smtClean="0"/>
              <a:t>Дети с нарушением зрения (слепые, слабовидящие);</a:t>
            </a:r>
          </a:p>
          <a:p>
            <a:r>
              <a:rPr lang="ru-RU" dirty="0" smtClean="0"/>
              <a:t>Дети с нарушением речи (логопаты);</a:t>
            </a:r>
          </a:p>
          <a:p>
            <a:r>
              <a:rPr lang="ru-RU" dirty="0" smtClean="0"/>
              <a:t>Дети с нарушением опорно-двигательного аппарата;</a:t>
            </a:r>
          </a:p>
          <a:p>
            <a:r>
              <a:rPr lang="ru-RU" dirty="0" smtClean="0"/>
              <a:t>Дети с задержкой психического развития;</a:t>
            </a:r>
          </a:p>
          <a:p>
            <a:r>
              <a:rPr lang="ru-RU" dirty="0" smtClean="0"/>
              <a:t>Дети с нарушением поведения и общения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Дети </a:t>
            </a:r>
            <a:r>
              <a:rPr lang="ru-RU" dirty="0"/>
              <a:t>с умственной отсталостью;</a:t>
            </a:r>
          </a:p>
          <a:p>
            <a:r>
              <a:rPr lang="ru-RU" dirty="0" smtClean="0"/>
              <a:t>Дети с комплексными нарушениями психофизического развития, с так называемыми сложными дефектами (слепоглухонемые, глухие или слепые дети с умственной отсталостью).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</a:t>
            </a:r>
          </a:p>
          <a:p>
            <a:pPr marL="0" indent="0">
              <a:buNone/>
            </a:pPr>
            <a:r>
              <a:rPr lang="ru-RU" dirty="0" smtClean="0"/>
              <a:t>      В зависимости от характера нарушения одни дефекты могут полностью преодолеваться в процессе развития, обучения и воспитания ребенка например, у детей третьей и шестой групп), другие лишь сглаживаться, а некоторые только компенсироваться.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8135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WordArt 3"/>
          <p:cNvSpPr>
            <a:spLocks noChangeArrowheads="1" noChangeShapeType="1" noTextEdit="1"/>
          </p:cNvSpPr>
          <p:nvPr/>
        </p:nvSpPr>
        <p:spPr bwMode="auto">
          <a:xfrm>
            <a:off x="34925" y="120650"/>
            <a:ext cx="9039225" cy="8572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kern="10">
                <a:solidFill>
                  <a:srgbClr val="003366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Диаграмма распределения ограничения здоровья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kern="10">
                <a:solidFill>
                  <a:srgbClr val="003366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по отдельным заболеванием в процентном соотношении: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412875"/>
            <a:ext cx="8713788" cy="511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1452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Особенности обучения детей с ОВЗ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Отклонения в развитии ребенка                  его выпадение из социально и культурно обусловленного образовательного пространства                   затруднен процесс передачи социального и культурного опыта</a:t>
            </a:r>
          </a:p>
          <a:p>
            <a:pPr marL="0" indent="0">
              <a:buNone/>
            </a:pPr>
            <a:r>
              <a:rPr lang="ru-RU" dirty="0"/>
              <a:t>ц</a:t>
            </a:r>
            <a:r>
              <a:rPr lang="ru-RU" dirty="0" smtClean="0"/>
              <a:t>ель специального образования - введение в культуру ребенка, по разным причинам выпадающего из нее                                                                 нужны специальные методы, приемы и средства достижения тех образовательных задач, которые в условиях нормы достигаются традиционными способами.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5508104" y="1823382"/>
            <a:ext cx="864096" cy="0"/>
          </a:xfrm>
          <a:prstGeom prst="straightConnector1">
            <a:avLst/>
          </a:prstGeom>
          <a:ln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508104" y="2636912"/>
            <a:ext cx="864096" cy="0"/>
          </a:xfrm>
          <a:prstGeom prst="straightConnector1">
            <a:avLst/>
          </a:prstGeom>
          <a:ln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8329744" y="2996952"/>
            <a:ext cx="684076" cy="0"/>
          </a:xfrm>
          <a:prstGeom prst="straightConnector1">
            <a:avLst/>
          </a:prstGeom>
          <a:ln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8164841" y="3717032"/>
            <a:ext cx="848979" cy="0"/>
          </a:xfrm>
          <a:prstGeom prst="straightConnector1">
            <a:avLst/>
          </a:prstGeom>
          <a:ln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8796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Дети с ОВЗ – это дети с особыми образовательными потребностями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1600" dirty="0" smtClean="0"/>
              <a:t>начать специальное обучение ребенка сразу же после выявления первичного нарушения развития;</a:t>
            </a:r>
          </a:p>
          <a:p>
            <a:pPr>
              <a:spcBef>
                <a:spcPts val="0"/>
              </a:spcBef>
            </a:pPr>
            <a:endParaRPr lang="ru-RU" sz="1600" dirty="0" smtClean="0"/>
          </a:p>
          <a:p>
            <a:pPr>
              <a:spcBef>
                <a:spcPts val="0"/>
              </a:spcBef>
            </a:pPr>
            <a:r>
              <a:rPr lang="ru-RU" sz="1600" dirty="0" smtClean="0"/>
              <a:t>ввести в содержание обучения ребенка специальные разделы, не присутствующие в программах образования нормально развивающихся сверстников;</a:t>
            </a:r>
          </a:p>
          <a:p>
            <a:pPr>
              <a:spcBef>
                <a:spcPts val="0"/>
              </a:spcBef>
            </a:pPr>
            <a:endParaRPr lang="ru-RU" sz="1600" dirty="0" smtClean="0"/>
          </a:p>
          <a:p>
            <a:pPr>
              <a:spcBef>
                <a:spcPts val="0"/>
              </a:spcBef>
            </a:pPr>
            <a:r>
              <a:rPr lang="ru-RU" sz="1600" dirty="0" smtClean="0"/>
              <a:t>использовать специальные методы, приемы и средства обучения (в том числе специализированные компьютерные технологии), обеспечивающие реализацию «обходных путей» обучения;</a:t>
            </a:r>
          </a:p>
          <a:p>
            <a:pPr>
              <a:spcBef>
                <a:spcPts val="0"/>
              </a:spcBef>
            </a:pPr>
            <a:endParaRPr lang="ru-RU" sz="1600" dirty="0" smtClean="0"/>
          </a:p>
          <a:p>
            <a:pPr>
              <a:spcBef>
                <a:spcPts val="0"/>
              </a:spcBef>
            </a:pPr>
            <a:r>
              <a:rPr lang="ru-RU" sz="1600" dirty="0" smtClean="0"/>
              <a:t>индивидуализировать обучение в большей степени, чем требуется для нормально развивающегося ребенка;</a:t>
            </a:r>
          </a:p>
          <a:p>
            <a:pPr>
              <a:spcBef>
                <a:spcPts val="0"/>
              </a:spcBef>
            </a:pPr>
            <a:endParaRPr lang="ru-RU" sz="1600" dirty="0" smtClean="0"/>
          </a:p>
          <a:p>
            <a:pPr>
              <a:spcBef>
                <a:spcPts val="0"/>
              </a:spcBef>
            </a:pPr>
            <a:r>
              <a:rPr lang="ru-RU" sz="1600" dirty="0" smtClean="0"/>
              <a:t>обеспечить особую пространственную и временную организацию образовательной среды;</a:t>
            </a:r>
          </a:p>
          <a:p>
            <a:pPr>
              <a:spcBef>
                <a:spcPts val="0"/>
              </a:spcBef>
            </a:pPr>
            <a:endParaRPr lang="ru-RU" sz="1600" dirty="0" smtClean="0"/>
          </a:p>
          <a:p>
            <a:pPr>
              <a:spcBef>
                <a:spcPts val="0"/>
              </a:spcBef>
            </a:pPr>
            <a:r>
              <a:rPr lang="ru-RU" sz="1600" dirty="0" smtClean="0"/>
              <a:t>максимально раздвинуть образовательное пространство за пределы образовательного учреждения.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103670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•	Образовательное пространство формируется культурными традициями обучения детей разных возрастов в условиях семьи и образовательных учреждений. Отклонения в развитии ребенка приводят к его выпадению из социально и культурно обусловленного образовательного пространства. Грубо нарушается связь ребенка с социумом, культурой как источником развития, поскольку взрослый носитель культуры не может, не знает, каким образом передать социальный опыт, который каждый нормально развивающийся ребенок приобретает без специально организованных условий обучения.</a:t>
            </a:r>
          </a:p>
          <a:p>
            <a:r>
              <a:rPr lang="ru-RU" dirty="0"/>
              <a:t>•	Целью специального образования является введение в культуру ребенка, по разным причинам выпадающего из нее. Преодолеть «социальный вывих» и ввести ребенка в культуру можно, используя «обходные пути» особым образом построенного образования, выделяющего специальные задачи, разделы содержания обучения, а также - методы, приемы и средства достижения тех образовательных задач, которые в условиях нормы достигаются традиционными способами.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9584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375</Words>
  <Application>Microsoft Office PowerPoint</Application>
  <PresentationFormat>Экран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Оформление по умолчанию</vt:lpstr>
      <vt:lpstr>Ясность</vt:lpstr>
      <vt:lpstr>Каких детей мы называем  «ДЕТИ С ОВЗ»?</vt:lpstr>
      <vt:lpstr>Слова-синонимы</vt:lpstr>
      <vt:lpstr>Рабочее определение</vt:lpstr>
      <vt:lpstr>Дети с ОВЗ  (по классификации В.А.Лапшина и Б.П.Пузанова)</vt:lpstr>
      <vt:lpstr>Презентация PowerPoint</vt:lpstr>
      <vt:lpstr>Особенности обучения детей с ОВЗ</vt:lpstr>
      <vt:lpstr>Дети с ОВЗ – это дети с особыми образовательными потребностями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Svetlana</dc:creator>
  <cp:lastModifiedBy>1</cp:lastModifiedBy>
  <cp:revision>6</cp:revision>
  <dcterms:created xsi:type="dcterms:W3CDTF">2012-01-09T09:58:24Z</dcterms:created>
  <dcterms:modified xsi:type="dcterms:W3CDTF">2014-11-19T10:11:46Z</dcterms:modified>
</cp:coreProperties>
</file>